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94660"/>
  </p:normalViewPr>
  <p:slideViewPr>
    <p:cSldViewPr snapToGrid="0">
      <p:cViewPr varScale="1">
        <p:scale>
          <a:sx n="104" d="100"/>
          <a:sy n="104" d="100"/>
        </p:scale>
        <p:origin x="8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00C08-C03E-C119-D74E-EEB9C607DE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B651F3-551B-E8A8-C04D-76B4A43D354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4C06C60-D2A1-FA49-3F02-45D955903590}"/>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5" name="Footer Placeholder 4">
            <a:extLst>
              <a:ext uri="{FF2B5EF4-FFF2-40B4-BE49-F238E27FC236}">
                <a16:creationId xmlns:a16="http://schemas.microsoft.com/office/drawing/2014/main" id="{32C6A111-4B23-1FA3-0EE9-A21723205E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B73C47-FD13-F0A1-CD0C-EF3DF4EB81E0}"/>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1699399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35945-9F1F-9192-A8F7-2337A46880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A79516-C072-EAD5-712B-5AC7A193254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9A0B7B-C227-A71B-2227-C17BE7A576F3}"/>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5" name="Footer Placeholder 4">
            <a:extLst>
              <a:ext uri="{FF2B5EF4-FFF2-40B4-BE49-F238E27FC236}">
                <a16:creationId xmlns:a16="http://schemas.microsoft.com/office/drawing/2014/main" id="{08BF2D77-4D05-EF48-548C-682C1003ED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E410C0-1E89-B219-3B06-746A4F1DF2DE}"/>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1443250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AC6D5F3-4F47-0DF0-9455-7B9A311414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3C6CCFF-AC32-5EB9-B13C-64C3270E762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20BDC7-21A5-AF1B-BED7-BA59A2B12EBB}"/>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5" name="Footer Placeholder 4">
            <a:extLst>
              <a:ext uri="{FF2B5EF4-FFF2-40B4-BE49-F238E27FC236}">
                <a16:creationId xmlns:a16="http://schemas.microsoft.com/office/drawing/2014/main" id="{752A2672-FD56-32B3-E346-C1998E63A4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0BADBF-3C2A-0165-EA04-C06024B1946B}"/>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2212236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2F29D-7AD2-B9EA-6854-4A3B00C900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DC9A4E2-A1BD-2DBA-367C-242992B281E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1B877C-FE25-4ADF-A6DD-C73C5BF0391D}"/>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5" name="Footer Placeholder 4">
            <a:extLst>
              <a:ext uri="{FF2B5EF4-FFF2-40B4-BE49-F238E27FC236}">
                <a16:creationId xmlns:a16="http://schemas.microsoft.com/office/drawing/2014/main" id="{B870BE4E-E4C3-3E79-BBD2-9866705AF9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2CE6D1-A2AA-C15A-71A0-FF3E5C3491E9}"/>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3803848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718E9-EEBC-8423-9808-D24FEC1326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9C21210-2C37-A62E-801F-64CA90C4B30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20E3B7A-A094-5678-6EAC-11B405192076}"/>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5" name="Footer Placeholder 4">
            <a:extLst>
              <a:ext uri="{FF2B5EF4-FFF2-40B4-BE49-F238E27FC236}">
                <a16:creationId xmlns:a16="http://schemas.microsoft.com/office/drawing/2014/main" id="{643758B2-2244-2585-DF09-EB6308F502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6C1F5A-3313-91F4-EDB2-560784B44E60}"/>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311248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C8043-1E83-0B80-46DF-3623453186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ABA788-7304-1558-5525-6543CB58133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50C1763-7836-FA6E-FC94-6714454A3A3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77E8491-7D89-88FA-D814-419090DB9FE9}"/>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6" name="Footer Placeholder 5">
            <a:extLst>
              <a:ext uri="{FF2B5EF4-FFF2-40B4-BE49-F238E27FC236}">
                <a16:creationId xmlns:a16="http://schemas.microsoft.com/office/drawing/2014/main" id="{39A5541D-42AE-A26F-B221-5A85297AD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4C3327B-0378-9DE4-3397-F89F7A6885D6}"/>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2609979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926686-B743-F189-45BC-6D7FF9182CC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E6A7D2D-5CFA-6A09-2424-B41D11884C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F1C49F5-00D5-7BAD-0AB3-EBC25AB4C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95AA2D5-BB46-2FFF-DD0F-2FF4F799D6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C61309-8B55-0CE9-9744-C356C10602F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5A5B417-5AC6-BF90-791D-9DDDA5D210D3}"/>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8" name="Footer Placeholder 7">
            <a:extLst>
              <a:ext uri="{FF2B5EF4-FFF2-40B4-BE49-F238E27FC236}">
                <a16:creationId xmlns:a16="http://schemas.microsoft.com/office/drawing/2014/main" id="{C3F42BCA-85EF-27B9-17BA-07153F43590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319CB09-9C37-4D74-1235-90AD36286B6E}"/>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2857518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B7DEC-761C-376F-D1D2-780F400D38E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F8DECDF-4091-F722-FAE7-3F7CC674BE42}"/>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4" name="Footer Placeholder 3">
            <a:extLst>
              <a:ext uri="{FF2B5EF4-FFF2-40B4-BE49-F238E27FC236}">
                <a16:creationId xmlns:a16="http://schemas.microsoft.com/office/drawing/2014/main" id="{8BA4E3EB-E5F7-2C68-D19D-9D59593048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AD8E437-F3F5-F6F8-C108-9E5A5A4458DB}"/>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165217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5937B7-690C-690D-5055-3C06B003F2E7}"/>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3" name="Footer Placeholder 2">
            <a:extLst>
              <a:ext uri="{FF2B5EF4-FFF2-40B4-BE49-F238E27FC236}">
                <a16:creationId xmlns:a16="http://schemas.microsoft.com/office/drawing/2014/main" id="{0D9E90D6-723D-F939-3985-B6C98299A6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6AD31D7-68C4-87DE-2A08-FF0E9C1F23D4}"/>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1558097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082E0-6426-53F6-C55F-A6C10791EA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3FD110-E797-0606-F3BA-39CD0243B3D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6672FF-F3AD-CA33-2DC1-E84180A2CD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DDC05E-B778-B60C-6860-5E81D54CD28D}"/>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6" name="Footer Placeholder 5">
            <a:extLst>
              <a:ext uri="{FF2B5EF4-FFF2-40B4-BE49-F238E27FC236}">
                <a16:creationId xmlns:a16="http://schemas.microsoft.com/office/drawing/2014/main" id="{19034914-4CD0-2978-2430-F4F9D907CF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B2BBFD-F5AC-EEE4-E6BD-B2D50CF78065}"/>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2944468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38A21-3699-88CC-4A3E-D3CF9061D5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131AA25-1232-C911-9261-43DBD5720F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91FCF64-9849-59D9-64BE-CD44D7E3E2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46D621-F8C1-B545-DE26-6F3CF45DA58F}"/>
              </a:ext>
            </a:extLst>
          </p:cNvPr>
          <p:cNvSpPr>
            <a:spLocks noGrp="1"/>
          </p:cNvSpPr>
          <p:nvPr>
            <p:ph type="dt" sz="half" idx="10"/>
          </p:nvPr>
        </p:nvSpPr>
        <p:spPr/>
        <p:txBody>
          <a:bodyPr/>
          <a:lstStyle/>
          <a:p>
            <a:fld id="{243F6167-DA5C-43EE-9A30-FA1FFDB08450}" type="datetimeFigureOut">
              <a:rPr lang="en-US" smtClean="0"/>
              <a:t>8/18/2023</a:t>
            </a:fld>
            <a:endParaRPr lang="en-US"/>
          </a:p>
        </p:txBody>
      </p:sp>
      <p:sp>
        <p:nvSpPr>
          <p:cNvPr id="6" name="Footer Placeholder 5">
            <a:extLst>
              <a:ext uri="{FF2B5EF4-FFF2-40B4-BE49-F238E27FC236}">
                <a16:creationId xmlns:a16="http://schemas.microsoft.com/office/drawing/2014/main" id="{6E03DC6D-4281-73E2-457E-972ED8EA60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C679AD-86EE-6B20-639B-E1A2E1EE99E7}"/>
              </a:ext>
            </a:extLst>
          </p:cNvPr>
          <p:cNvSpPr>
            <a:spLocks noGrp="1"/>
          </p:cNvSpPr>
          <p:nvPr>
            <p:ph type="sldNum" sz="quarter" idx="12"/>
          </p:nvPr>
        </p:nvSpPr>
        <p:spPr/>
        <p:txBody>
          <a:bodyPr/>
          <a:lstStyle/>
          <a:p>
            <a:fld id="{66B47E12-19A9-4D5D-9E6E-FF67AE2968E3}" type="slidenum">
              <a:rPr lang="en-US" smtClean="0"/>
              <a:t>‹#›</a:t>
            </a:fld>
            <a:endParaRPr lang="en-US"/>
          </a:p>
        </p:txBody>
      </p:sp>
    </p:spTree>
    <p:extLst>
      <p:ext uri="{BB962C8B-B14F-4D97-AF65-F5344CB8AC3E}">
        <p14:creationId xmlns:p14="http://schemas.microsoft.com/office/powerpoint/2010/main" val="1712810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847961-2EE8-9EEF-D440-8AC4243C7EC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1237DB-952C-0844-7C7D-C83F43CAA94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C82A93-C393-2BCD-227C-D7CDF5648A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3F6167-DA5C-43EE-9A30-FA1FFDB08450}" type="datetimeFigureOut">
              <a:rPr lang="en-US" smtClean="0"/>
              <a:t>8/18/2023</a:t>
            </a:fld>
            <a:endParaRPr lang="en-US"/>
          </a:p>
        </p:txBody>
      </p:sp>
      <p:sp>
        <p:nvSpPr>
          <p:cNvPr id="5" name="Footer Placeholder 4">
            <a:extLst>
              <a:ext uri="{FF2B5EF4-FFF2-40B4-BE49-F238E27FC236}">
                <a16:creationId xmlns:a16="http://schemas.microsoft.com/office/drawing/2014/main" id="{9579FAC6-6B8E-8F54-F607-0AB59D1FF7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6C65B9-2A0D-51DC-58FC-80B4F85063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B47E12-19A9-4D5D-9E6E-FF67AE2968E3}" type="slidenum">
              <a:rPr lang="en-US" smtClean="0"/>
              <a:t>‹#›</a:t>
            </a:fld>
            <a:endParaRPr lang="en-US"/>
          </a:p>
        </p:txBody>
      </p:sp>
    </p:spTree>
    <p:extLst>
      <p:ext uri="{BB962C8B-B14F-4D97-AF65-F5344CB8AC3E}">
        <p14:creationId xmlns:p14="http://schemas.microsoft.com/office/powerpoint/2010/main" val="29104645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10E58-92CC-7AED-1CF1-110D2A2B5C6F}"/>
              </a:ext>
            </a:extLst>
          </p:cNvPr>
          <p:cNvSpPr>
            <a:spLocks noGrp="1"/>
          </p:cNvSpPr>
          <p:nvPr>
            <p:ph type="ctrTitle"/>
          </p:nvPr>
        </p:nvSpPr>
        <p:spPr/>
        <p:txBody>
          <a:bodyPr/>
          <a:lstStyle/>
          <a:p>
            <a:r>
              <a:rPr lang="en-US" dirty="0"/>
              <a:t>Prescribing drugs for cerebrovascular diseases</a:t>
            </a:r>
          </a:p>
        </p:txBody>
      </p:sp>
      <p:sp>
        <p:nvSpPr>
          <p:cNvPr id="3" name="Subtitle 2">
            <a:extLst>
              <a:ext uri="{FF2B5EF4-FFF2-40B4-BE49-F238E27FC236}">
                <a16:creationId xmlns:a16="http://schemas.microsoft.com/office/drawing/2014/main" id="{060F1AFF-83B5-4D21-40D8-F03D122BD928}"/>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1368809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A6172C-EBB8-61B2-A459-1E5CEBFCB032}"/>
              </a:ext>
            </a:extLst>
          </p:cNvPr>
          <p:cNvSpPr>
            <a:spLocks noGrp="1"/>
          </p:cNvSpPr>
          <p:nvPr>
            <p:ph type="title"/>
          </p:nvPr>
        </p:nvSpPr>
        <p:spPr/>
        <p:txBody>
          <a:bodyPr/>
          <a:lstStyle/>
          <a:p>
            <a:r>
              <a:rPr lang="sr-Latn-RS" dirty="0"/>
              <a:t>INTRACEREBRAL BLEEDING – cont.</a:t>
            </a:r>
            <a:endParaRPr lang="en-US" dirty="0"/>
          </a:p>
        </p:txBody>
      </p:sp>
      <p:sp>
        <p:nvSpPr>
          <p:cNvPr id="3" name="Content Placeholder 2">
            <a:extLst>
              <a:ext uri="{FF2B5EF4-FFF2-40B4-BE49-F238E27FC236}">
                <a16:creationId xmlns:a16="http://schemas.microsoft.com/office/drawing/2014/main" id="{584FA149-CA8F-107D-9599-1E19464646D1}"/>
              </a:ext>
            </a:extLst>
          </p:cNvPr>
          <p:cNvSpPr>
            <a:spLocks noGrp="1"/>
          </p:cNvSpPr>
          <p:nvPr>
            <p:ph idx="1"/>
          </p:nvPr>
        </p:nvSpPr>
        <p:spPr/>
        <p:txBody>
          <a:bodyPr>
            <a:normAutofit lnSpcReduction="10000"/>
          </a:bodyPr>
          <a:lstStyle/>
          <a:p>
            <a:r>
              <a:rPr lang="en-GB" dirty="0"/>
              <a:t>(5)of the surgical interventions, it is certain for now that only </a:t>
            </a:r>
            <a:r>
              <a:rPr lang="en-GB" dirty="0" err="1"/>
              <a:t>ventriculo</a:t>
            </a:r>
            <a:r>
              <a:rPr lang="en-GB" dirty="0"/>
              <a:t>-peritoneal should be performed in the event of hydrocephalus and that large hematomas should be evacuated from the posterior fossa; </a:t>
            </a:r>
            <a:endParaRPr lang="sr-Latn-RS" dirty="0"/>
          </a:p>
          <a:p>
            <a:r>
              <a:rPr lang="en-GB" dirty="0"/>
              <a:t>(6) glycemia should be reduced if it exceeds 10 mM/L and body temperature should be normalized, and the patient should be well hydrated; </a:t>
            </a:r>
            <a:endParaRPr lang="sr-Latn-RS" dirty="0"/>
          </a:p>
          <a:p>
            <a:r>
              <a:rPr lang="en-GB" dirty="0"/>
              <a:t>(7) mechanical prophylaxis of deep vein thrombosis should be carried out; </a:t>
            </a:r>
            <a:endParaRPr lang="sr-Latn-RS" dirty="0"/>
          </a:p>
          <a:p>
            <a:r>
              <a:rPr lang="en-GB" dirty="0"/>
              <a:t>(8) if epileptic seizures occur, they should be suppressed with antiepileptic drugs</a:t>
            </a:r>
            <a:endParaRPr lang="en-US" dirty="0"/>
          </a:p>
        </p:txBody>
      </p:sp>
    </p:spTree>
    <p:extLst>
      <p:ext uri="{BB962C8B-B14F-4D97-AF65-F5344CB8AC3E}">
        <p14:creationId xmlns:p14="http://schemas.microsoft.com/office/powerpoint/2010/main" val="723132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7F8D4E-9F5A-46FD-735F-C9786FD39415}"/>
              </a:ext>
            </a:extLst>
          </p:cNvPr>
          <p:cNvSpPr>
            <a:spLocks noGrp="1"/>
          </p:cNvSpPr>
          <p:nvPr>
            <p:ph type="title"/>
          </p:nvPr>
        </p:nvSpPr>
        <p:spPr/>
        <p:txBody>
          <a:bodyPr/>
          <a:lstStyle/>
          <a:p>
            <a:r>
              <a:rPr lang="en-GB" dirty="0"/>
              <a:t>Primary prevention of cerebral stroke / TIA</a:t>
            </a:r>
            <a:endParaRPr lang="en-US" dirty="0"/>
          </a:p>
        </p:txBody>
      </p:sp>
      <p:sp>
        <p:nvSpPr>
          <p:cNvPr id="3" name="Content Placeholder 2">
            <a:extLst>
              <a:ext uri="{FF2B5EF4-FFF2-40B4-BE49-F238E27FC236}">
                <a16:creationId xmlns:a16="http://schemas.microsoft.com/office/drawing/2014/main" id="{60C8B728-5A9F-2828-A54F-4CA7A576085B}"/>
              </a:ext>
            </a:extLst>
          </p:cNvPr>
          <p:cNvSpPr>
            <a:spLocks noGrp="1"/>
          </p:cNvSpPr>
          <p:nvPr>
            <p:ph idx="1"/>
          </p:nvPr>
        </p:nvSpPr>
        <p:spPr/>
        <p:txBody>
          <a:bodyPr>
            <a:normAutofit fontScale="92500"/>
          </a:bodyPr>
          <a:lstStyle/>
          <a:p>
            <a:r>
              <a:rPr lang="sr-Latn-RS" dirty="0"/>
              <a:t>N</a:t>
            </a:r>
            <a:r>
              <a:rPr lang="en-GB" dirty="0"/>
              <a:t>o clear recommendations whether primary prevention with aspirin is justified or not in people without cardiovascular diseases</a:t>
            </a:r>
            <a:endParaRPr lang="sr-Latn-RS" dirty="0"/>
          </a:p>
          <a:p>
            <a:r>
              <a:rPr lang="en-GB" dirty="0"/>
              <a:t>The situation is much clearer in people with atrial fibrillation, where the prophylactic administration of oral anticoagulants significantly reduces the risk of ischemic stroke (relative risk reduction by 60-80%), so it is recommended in all guidelines. New oral anticoagulants (dabigatran , rivaroxaban , apixaban) are somewhat more effective in this indication than warfarin , and less often lead to bleeding in the brain as an unwanted effect</a:t>
            </a:r>
            <a:endParaRPr lang="sr-Latn-RS" dirty="0"/>
          </a:p>
          <a:p>
            <a:r>
              <a:rPr lang="en-GB" dirty="0"/>
              <a:t>In addition, there is no justification for the prophylactic administration of small doses of acetylsalicylic acid in people with stenosis of carotid arteries, because the risk of ischemic stroke is not significantly reduce</a:t>
            </a:r>
            <a:r>
              <a:rPr lang="sr-Latn-RS" dirty="0"/>
              <a:t>d</a:t>
            </a:r>
            <a:endParaRPr lang="en-US" dirty="0"/>
          </a:p>
        </p:txBody>
      </p:sp>
    </p:spTree>
    <p:extLst>
      <p:ext uri="{BB962C8B-B14F-4D97-AF65-F5344CB8AC3E}">
        <p14:creationId xmlns:p14="http://schemas.microsoft.com/office/powerpoint/2010/main" val="1209626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5FE6E-A33B-8DDA-6F4A-A49EF0722B0C}"/>
              </a:ext>
            </a:extLst>
          </p:cNvPr>
          <p:cNvSpPr>
            <a:spLocks noGrp="1"/>
          </p:cNvSpPr>
          <p:nvPr>
            <p:ph type="title"/>
          </p:nvPr>
        </p:nvSpPr>
        <p:spPr/>
        <p:txBody>
          <a:bodyPr/>
          <a:lstStyle/>
          <a:p>
            <a:r>
              <a:rPr lang="en-GB" dirty="0"/>
              <a:t>Secondary prevention of  cerebral stroke / TIA</a:t>
            </a:r>
            <a:endParaRPr lang="en-US" dirty="0"/>
          </a:p>
        </p:txBody>
      </p:sp>
      <p:sp>
        <p:nvSpPr>
          <p:cNvPr id="3" name="Content Placeholder 2">
            <a:extLst>
              <a:ext uri="{FF2B5EF4-FFF2-40B4-BE49-F238E27FC236}">
                <a16:creationId xmlns:a16="http://schemas.microsoft.com/office/drawing/2014/main" id="{DDDEA13C-BA62-5925-35D8-5ABF0E01DB7A}"/>
              </a:ext>
            </a:extLst>
          </p:cNvPr>
          <p:cNvSpPr>
            <a:spLocks noGrp="1"/>
          </p:cNvSpPr>
          <p:nvPr>
            <p:ph idx="1"/>
          </p:nvPr>
        </p:nvSpPr>
        <p:spPr/>
        <p:txBody>
          <a:bodyPr/>
          <a:lstStyle/>
          <a:p>
            <a:r>
              <a:rPr lang="en-GB" dirty="0"/>
              <a:t>If the previous stroke was caused by a venous embolus , patients should receive oral anticoagulants prophylactically.</a:t>
            </a:r>
            <a:endParaRPr lang="sr-Latn-RS" dirty="0"/>
          </a:p>
          <a:p>
            <a:r>
              <a:rPr lang="en-GB" dirty="0"/>
              <a:t>If the previous stroke was caused by thrombosis, then antiplatelet drugs should be used as secondary prevention . In the first 2-3 weeks, the patient should take clopidogrel and aspirin, and then a combination of acetylsalicylic acid and </a:t>
            </a:r>
            <a:r>
              <a:rPr lang="en-GB" dirty="0" err="1"/>
              <a:t>dipiridamol</a:t>
            </a:r>
            <a:r>
              <a:rPr lang="en-GB" dirty="0"/>
              <a:t> -(in the form of delayed -release tablets ) . </a:t>
            </a:r>
            <a:endParaRPr lang="sr-Latn-RS" dirty="0"/>
          </a:p>
          <a:p>
            <a:r>
              <a:rPr lang="en-GB" dirty="0"/>
              <a:t>If the cause of the stroke was an embolism, but the origin of the embolus is unknown, then aspirin only is used for prevention of secondary stroke.</a:t>
            </a:r>
            <a:endParaRPr lang="en-US" dirty="0"/>
          </a:p>
        </p:txBody>
      </p:sp>
    </p:spTree>
    <p:extLst>
      <p:ext uri="{BB962C8B-B14F-4D97-AF65-F5344CB8AC3E}">
        <p14:creationId xmlns:p14="http://schemas.microsoft.com/office/powerpoint/2010/main" val="654755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22B98-7BB3-9D9C-A2D1-197313F710F0}"/>
              </a:ext>
            </a:extLst>
          </p:cNvPr>
          <p:cNvSpPr>
            <a:spLocks noGrp="1"/>
          </p:cNvSpPr>
          <p:nvPr>
            <p:ph type="title"/>
          </p:nvPr>
        </p:nvSpPr>
        <p:spPr/>
        <p:txBody>
          <a:bodyPr/>
          <a:lstStyle/>
          <a:p>
            <a:r>
              <a:rPr lang="en-US" dirty="0"/>
              <a:t>TREATMENT OF STROKE</a:t>
            </a:r>
            <a:r>
              <a:rPr lang="sr-Latn-RS" dirty="0"/>
              <a:t> - definition</a:t>
            </a:r>
            <a:endParaRPr lang="en-US" dirty="0"/>
          </a:p>
        </p:txBody>
      </p:sp>
      <p:sp>
        <p:nvSpPr>
          <p:cNvPr id="3" name="Content Placeholder 2">
            <a:extLst>
              <a:ext uri="{FF2B5EF4-FFF2-40B4-BE49-F238E27FC236}">
                <a16:creationId xmlns:a16="http://schemas.microsoft.com/office/drawing/2014/main" id="{216B71FE-F630-E821-6623-BA00F9676D10}"/>
              </a:ext>
            </a:extLst>
          </p:cNvPr>
          <p:cNvSpPr>
            <a:spLocks noGrp="1"/>
          </p:cNvSpPr>
          <p:nvPr>
            <p:ph idx="1"/>
          </p:nvPr>
        </p:nvSpPr>
        <p:spPr/>
        <p:txBody>
          <a:bodyPr/>
          <a:lstStyle/>
          <a:p>
            <a:r>
              <a:rPr lang="en-GB" dirty="0"/>
              <a:t>A stroke is a sudden onset of a neurological deficit that lasts longer than 24 hours. It occurs most often in people over 70 years old, and in 80% of patients it is caused by brain ischemia , and in 20% by </a:t>
            </a:r>
            <a:r>
              <a:rPr lang="en-GB" dirty="0" err="1"/>
              <a:t>intracerebrovascular</a:t>
            </a:r>
            <a:r>
              <a:rPr lang="en-GB" dirty="0"/>
              <a:t> bleeding. </a:t>
            </a:r>
            <a:endParaRPr lang="sr-Latn-RS" dirty="0"/>
          </a:p>
          <a:p>
            <a:r>
              <a:rPr lang="en-GB" dirty="0"/>
              <a:t>Ischemia can be the result of thrombosis, embolism or hypoperfusion, and bleeding occurs as a result of hypertension or poor blood coagulability (due to illness or medication).</a:t>
            </a:r>
            <a:endParaRPr lang="en-US" dirty="0"/>
          </a:p>
        </p:txBody>
      </p:sp>
    </p:spTree>
    <p:extLst>
      <p:ext uri="{BB962C8B-B14F-4D97-AF65-F5344CB8AC3E}">
        <p14:creationId xmlns:p14="http://schemas.microsoft.com/office/powerpoint/2010/main" val="331648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CEFD6-8A8D-FEFB-5382-071BAFB36644}"/>
              </a:ext>
            </a:extLst>
          </p:cNvPr>
          <p:cNvSpPr>
            <a:spLocks noGrp="1"/>
          </p:cNvSpPr>
          <p:nvPr>
            <p:ph type="title"/>
          </p:nvPr>
        </p:nvSpPr>
        <p:spPr/>
        <p:txBody>
          <a:bodyPr/>
          <a:lstStyle/>
          <a:p>
            <a:r>
              <a:rPr lang="en-US" dirty="0"/>
              <a:t>TREATMENT OF STROKE</a:t>
            </a:r>
            <a:r>
              <a:rPr lang="sr-Latn-RS" dirty="0"/>
              <a:t> – evaluation and general measures</a:t>
            </a:r>
            <a:endParaRPr lang="en-US" dirty="0"/>
          </a:p>
        </p:txBody>
      </p:sp>
      <p:sp>
        <p:nvSpPr>
          <p:cNvPr id="3" name="Content Placeholder 2">
            <a:extLst>
              <a:ext uri="{FF2B5EF4-FFF2-40B4-BE49-F238E27FC236}">
                <a16:creationId xmlns:a16="http://schemas.microsoft.com/office/drawing/2014/main" id="{252C9A81-02F9-C3A8-1765-8BEA1AA16A1C}"/>
              </a:ext>
            </a:extLst>
          </p:cNvPr>
          <p:cNvSpPr>
            <a:spLocks noGrp="1"/>
          </p:cNvSpPr>
          <p:nvPr>
            <p:ph idx="1"/>
          </p:nvPr>
        </p:nvSpPr>
        <p:spPr/>
        <p:txBody>
          <a:bodyPr>
            <a:normAutofit lnSpcReduction="10000"/>
          </a:bodyPr>
          <a:lstStyle/>
          <a:p>
            <a:r>
              <a:rPr lang="sr-Latn-RS" dirty="0"/>
              <a:t>E</a:t>
            </a:r>
            <a:r>
              <a:rPr lang="en-GB" dirty="0" err="1"/>
              <a:t>nsure</a:t>
            </a:r>
            <a:r>
              <a:rPr lang="en-GB" dirty="0"/>
              <a:t> the patency of the airways and give oxygen </a:t>
            </a:r>
            <a:endParaRPr lang="sr-Latn-RS" dirty="0"/>
          </a:p>
          <a:p>
            <a:r>
              <a:rPr lang="en-GB" dirty="0"/>
              <a:t>If there is </a:t>
            </a:r>
            <a:r>
              <a:rPr lang="en-GB" dirty="0" err="1"/>
              <a:t>hypoglycemia</a:t>
            </a:r>
            <a:r>
              <a:rPr lang="en-GB" dirty="0"/>
              <a:t>, administer 25-50 ml of 50% glucose intravenously </a:t>
            </a:r>
            <a:endParaRPr lang="sr-Latn-RS" dirty="0"/>
          </a:p>
          <a:p>
            <a:r>
              <a:rPr lang="en-GB" dirty="0"/>
              <a:t>Arterial blood pressure should not be lowered too much, because hypoperfusion can worsen ischemia </a:t>
            </a:r>
            <a:endParaRPr lang="sr-Latn-RS" dirty="0"/>
          </a:p>
          <a:p>
            <a:r>
              <a:rPr lang="sr-Latn-RS" dirty="0"/>
              <a:t>An</a:t>
            </a:r>
            <a:r>
              <a:rPr lang="en-GB" dirty="0"/>
              <a:t> urinary catheter if the patient cannot urinate</a:t>
            </a:r>
            <a:endParaRPr lang="sr-Latn-RS" dirty="0"/>
          </a:p>
          <a:p>
            <a:r>
              <a:rPr lang="en-GB" dirty="0"/>
              <a:t>An emergency computed tomography should be performed, in order to determine whether the stroke was caused by ischemia or bleeding. Ideally, an emergency ST should be performed within the first 25 minutes of admission, and interpreted within the next 20 minutes</a:t>
            </a:r>
            <a:endParaRPr lang="en-US" dirty="0"/>
          </a:p>
        </p:txBody>
      </p:sp>
    </p:spTree>
    <p:extLst>
      <p:ext uri="{BB962C8B-B14F-4D97-AF65-F5344CB8AC3E}">
        <p14:creationId xmlns:p14="http://schemas.microsoft.com/office/powerpoint/2010/main" val="24520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ADFB09-EC54-F15D-485E-B36F095BC966}"/>
              </a:ext>
            </a:extLst>
          </p:cNvPr>
          <p:cNvSpPr>
            <a:spLocks noGrp="1"/>
          </p:cNvSpPr>
          <p:nvPr>
            <p:ph type="title"/>
          </p:nvPr>
        </p:nvSpPr>
        <p:spPr/>
        <p:txBody>
          <a:bodyPr/>
          <a:lstStyle/>
          <a:p>
            <a:r>
              <a:rPr lang="sr-Latn-RS" dirty="0"/>
              <a:t>TREATMENT OF STROKE</a:t>
            </a:r>
            <a:endParaRPr lang="en-US" dirty="0"/>
          </a:p>
        </p:txBody>
      </p:sp>
      <p:sp>
        <p:nvSpPr>
          <p:cNvPr id="3" name="Content Placeholder 2">
            <a:extLst>
              <a:ext uri="{FF2B5EF4-FFF2-40B4-BE49-F238E27FC236}">
                <a16:creationId xmlns:a16="http://schemas.microsoft.com/office/drawing/2014/main" id="{2151B3B9-B80E-41DD-9A8C-C33807E3C564}"/>
              </a:ext>
            </a:extLst>
          </p:cNvPr>
          <p:cNvSpPr>
            <a:spLocks noGrp="1"/>
          </p:cNvSpPr>
          <p:nvPr>
            <p:ph idx="1"/>
          </p:nvPr>
        </p:nvSpPr>
        <p:spPr/>
        <p:txBody>
          <a:bodyPr>
            <a:normAutofit fontScale="85000" lnSpcReduction="10000"/>
          </a:bodyPr>
          <a:lstStyle/>
          <a:p>
            <a:r>
              <a:rPr lang="sr-Latn-RS" dirty="0"/>
              <a:t>Conditions for </a:t>
            </a:r>
            <a:r>
              <a:rPr lang="en-GB" dirty="0"/>
              <a:t>intravenous thrombolytic therapy, if ischemia </a:t>
            </a:r>
            <a:r>
              <a:rPr lang="sr-Latn-RS" dirty="0"/>
              <a:t>was diagnosed</a:t>
            </a:r>
            <a:r>
              <a:rPr lang="en-GB" dirty="0"/>
              <a:t>: </a:t>
            </a:r>
            <a:endParaRPr lang="sr-Latn-RS" dirty="0"/>
          </a:p>
          <a:p>
            <a:pPr lvl="1"/>
            <a:r>
              <a:rPr lang="en-GB" dirty="0"/>
              <a:t>the symptoms appeared less than three hours ago, </a:t>
            </a:r>
            <a:endParaRPr lang="sr-Latn-RS" dirty="0"/>
          </a:p>
          <a:p>
            <a:pPr lvl="1"/>
            <a:r>
              <a:rPr lang="en-GB" dirty="0"/>
              <a:t>the patient has not had a head injury, stroke or myocardial infarction in the last 3 months , </a:t>
            </a:r>
            <a:endParaRPr lang="sr-Latn-RS" dirty="0"/>
          </a:p>
          <a:p>
            <a:pPr lvl="1"/>
            <a:r>
              <a:rPr lang="en-GB" dirty="0"/>
              <a:t>the patient has not had a stroke in the last 21 days, </a:t>
            </a:r>
            <a:endParaRPr lang="sr-Latn-RS" dirty="0"/>
          </a:p>
          <a:p>
            <a:pPr lvl="1"/>
            <a:r>
              <a:rPr lang="en-GB" dirty="0"/>
              <a:t>there is no gastrointestinal or urinary tract bleeding , </a:t>
            </a:r>
            <a:endParaRPr lang="sr-Latn-RS" dirty="0"/>
          </a:p>
          <a:p>
            <a:pPr lvl="1"/>
            <a:r>
              <a:rPr lang="en-GB" dirty="0"/>
              <a:t>in the last 14 days there was no major surgery, </a:t>
            </a:r>
            <a:endParaRPr lang="sr-Latn-RS" dirty="0"/>
          </a:p>
          <a:p>
            <a:pPr lvl="1"/>
            <a:r>
              <a:rPr lang="en-GB" dirty="0"/>
              <a:t>in the last 7 days there was </a:t>
            </a:r>
            <a:r>
              <a:rPr lang="sr-Latn-RS" dirty="0"/>
              <a:t>not </a:t>
            </a:r>
            <a:r>
              <a:rPr lang="en-GB" dirty="0"/>
              <a:t>an arterial puncture in a place where </a:t>
            </a:r>
            <a:r>
              <a:rPr lang="en-GB" dirty="0" err="1"/>
              <a:t>compres</a:t>
            </a:r>
            <a:r>
              <a:rPr lang="sr-Latn-RS" dirty="0"/>
              <a:t>s</a:t>
            </a:r>
            <a:r>
              <a:rPr lang="en-GB" dirty="0"/>
              <a:t>ion cannot be performed, </a:t>
            </a:r>
            <a:endParaRPr lang="sr-Latn-RS" dirty="0"/>
          </a:p>
          <a:p>
            <a:pPr lvl="1"/>
            <a:r>
              <a:rPr lang="en-GB" dirty="0"/>
              <a:t>the patient had no previous intracranial bleeding, </a:t>
            </a:r>
            <a:endParaRPr lang="sr-Latn-RS" dirty="0"/>
          </a:p>
          <a:p>
            <a:pPr lvl="1"/>
            <a:r>
              <a:rPr lang="en-GB" dirty="0"/>
              <a:t>no low-molecular-weight heparins were applied in the last 24 hours , no new oral anticoagulants have been used in the last 48 hours , </a:t>
            </a:r>
            <a:endParaRPr lang="sr-Latn-RS" dirty="0"/>
          </a:p>
          <a:p>
            <a:pPr lvl="1"/>
            <a:r>
              <a:rPr lang="en-GB" dirty="0" err="1"/>
              <a:t>aPTT</a:t>
            </a:r>
            <a:r>
              <a:rPr lang="en-GB" dirty="0"/>
              <a:t> and INR are normal , less than 1.7, </a:t>
            </a:r>
            <a:endParaRPr lang="sr-Latn-RS" dirty="0"/>
          </a:p>
          <a:p>
            <a:pPr lvl="1"/>
            <a:r>
              <a:rPr lang="en-GB" dirty="0"/>
              <a:t>no </a:t>
            </a:r>
            <a:r>
              <a:rPr lang="en-GB" dirty="0" err="1"/>
              <a:t>hypoglycemia</a:t>
            </a:r>
            <a:r>
              <a:rPr lang="en-GB" dirty="0"/>
              <a:t> or hypertension and </a:t>
            </a:r>
            <a:endParaRPr lang="sr-Latn-RS" dirty="0"/>
          </a:p>
          <a:p>
            <a:pPr lvl="1"/>
            <a:r>
              <a:rPr lang="en-GB" dirty="0"/>
              <a:t>the number of platelets greater than 100,000 / mm 3 </a:t>
            </a:r>
            <a:endParaRPr lang="en-US" dirty="0"/>
          </a:p>
        </p:txBody>
      </p:sp>
    </p:spTree>
    <p:extLst>
      <p:ext uri="{BB962C8B-B14F-4D97-AF65-F5344CB8AC3E}">
        <p14:creationId xmlns:p14="http://schemas.microsoft.com/office/powerpoint/2010/main" val="241324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DF885-432C-2D21-CBA4-9CDB16A493E1}"/>
              </a:ext>
            </a:extLst>
          </p:cNvPr>
          <p:cNvSpPr>
            <a:spLocks noGrp="1"/>
          </p:cNvSpPr>
          <p:nvPr>
            <p:ph type="title"/>
          </p:nvPr>
        </p:nvSpPr>
        <p:spPr/>
        <p:txBody>
          <a:bodyPr/>
          <a:lstStyle/>
          <a:p>
            <a:r>
              <a:rPr lang="sr-Latn-RS" dirty="0"/>
              <a:t>THROMBOLYTIC THERAPY</a:t>
            </a:r>
            <a:endParaRPr lang="en-US" dirty="0"/>
          </a:p>
        </p:txBody>
      </p:sp>
      <p:sp>
        <p:nvSpPr>
          <p:cNvPr id="3" name="Content Placeholder 2">
            <a:extLst>
              <a:ext uri="{FF2B5EF4-FFF2-40B4-BE49-F238E27FC236}">
                <a16:creationId xmlns:a16="http://schemas.microsoft.com/office/drawing/2014/main" id="{757000FD-432E-DA24-C1EF-5610C9C58142}"/>
              </a:ext>
            </a:extLst>
          </p:cNvPr>
          <p:cNvSpPr>
            <a:spLocks noGrp="1"/>
          </p:cNvSpPr>
          <p:nvPr>
            <p:ph idx="1"/>
          </p:nvPr>
        </p:nvSpPr>
        <p:spPr/>
        <p:txBody>
          <a:bodyPr>
            <a:normAutofit fontScale="92500" lnSpcReduction="10000"/>
          </a:bodyPr>
          <a:lstStyle/>
          <a:p>
            <a:r>
              <a:rPr lang="en-GB" dirty="0"/>
              <a:t>Alteplase (recombinant tissue plasminogen activator) 0.9 mg / kg in one dose, while streptokinase is no longer used. </a:t>
            </a:r>
            <a:endParaRPr lang="sr-Latn-RS" dirty="0"/>
          </a:p>
          <a:p>
            <a:r>
              <a:rPr lang="en-GB" dirty="0"/>
              <a:t>The risk of bleeding in the brain after the use of alteplase is about 6%. </a:t>
            </a:r>
            <a:endParaRPr lang="sr-Latn-RS" dirty="0"/>
          </a:p>
          <a:p>
            <a:r>
              <a:rPr lang="en-GB" dirty="0"/>
              <a:t>Tenecteplase can be used instead of alteplase, with somewhat better results. </a:t>
            </a:r>
            <a:endParaRPr lang="sr-Latn-RS" dirty="0"/>
          </a:p>
          <a:p>
            <a:r>
              <a:rPr lang="en-GB" dirty="0"/>
              <a:t>Anticoagulant and antiplatelet therapy are not given in the first 24 hours after the administration of thrombolytics. </a:t>
            </a:r>
            <a:endParaRPr lang="sr-Latn-RS" dirty="0"/>
          </a:p>
          <a:p>
            <a:r>
              <a:rPr lang="en-GB" dirty="0"/>
              <a:t>Before the administration of thrombolytics, it is necessary to control blood pressure using antihypertensives (</a:t>
            </a:r>
            <a:r>
              <a:rPr lang="en-GB" dirty="0" err="1"/>
              <a:t>eg</a:t>
            </a:r>
            <a:r>
              <a:rPr lang="en-GB" dirty="0"/>
              <a:t>, nicardipine intravenously) to be lower than 80/105 mm Hg , as this reduces the risk of bleeding as a complication of thrombolysis </a:t>
            </a:r>
            <a:endParaRPr lang="en-US" dirty="0"/>
          </a:p>
        </p:txBody>
      </p:sp>
    </p:spTree>
    <p:extLst>
      <p:ext uri="{BB962C8B-B14F-4D97-AF65-F5344CB8AC3E}">
        <p14:creationId xmlns:p14="http://schemas.microsoft.com/office/powerpoint/2010/main" val="2495728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921B3-3033-D7DC-FA71-EA9C7768BC88}"/>
              </a:ext>
            </a:extLst>
          </p:cNvPr>
          <p:cNvSpPr>
            <a:spLocks noGrp="1"/>
          </p:cNvSpPr>
          <p:nvPr>
            <p:ph type="title"/>
          </p:nvPr>
        </p:nvSpPr>
        <p:spPr/>
        <p:txBody>
          <a:bodyPr/>
          <a:lstStyle/>
          <a:p>
            <a:r>
              <a:rPr lang="sr-Latn-RS" dirty="0"/>
              <a:t>Anticoagulants and antiaggregatory drugs in stroke</a:t>
            </a:r>
            <a:endParaRPr lang="en-US" dirty="0"/>
          </a:p>
        </p:txBody>
      </p:sp>
      <p:sp>
        <p:nvSpPr>
          <p:cNvPr id="3" name="Content Placeholder 2">
            <a:extLst>
              <a:ext uri="{FF2B5EF4-FFF2-40B4-BE49-F238E27FC236}">
                <a16:creationId xmlns:a16="http://schemas.microsoft.com/office/drawing/2014/main" id="{590FADE1-FCB9-C50A-4EDA-FE8A41DCD4B6}"/>
              </a:ext>
            </a:extLst>
          </p:cNvPr>
          <p:cNvSpPr>
            <a:spLocks noGrp="1"/>
          </p:cNvSpPr>
          <p:nvPr>
            <p:ph idx="1"/>
          </p:nvPr>
        </p:nvSpPr>
        <p:spPr/>
        <p:txBody>
          <a:bodyPr/>
          <a:lstStyle/>
          <a:p>
            <a:r>
              <a:rPr lang="en-GB" dirty="0"/>
              <a:t>Application of anticoagulants (heparin and low molecular weight heparin) does not affect the outcome of ischemic stroke, so they should not be used .</a:t>
            </a:r>
          </a:p>
          <a:p>
            <a:r>
              <a:rPr lang="en-GB" dirty="0"/>
              <a:t>The use of aspirin in the first 24 to 48 hours after ischemic brain infarction is indicated, because there is a modest reduction in mortality and morbidity in such patients. A daily dose of 325 mg is recommended. </a:t>
            </a:r>
            <a:endParaRPr lang="sr-Latn-RS" dirty="0"/>
          </a:p>
          <a:p>
            <a:r>
              <a:rPr lang="en-GB" dirty="0"/>
              <a:t>If the patient has a high risk of transient ischemic attacks or recurrent stroke, clopidogrel or ticagrelor can be used in addition to aspirin during the first 21 days .</a:t>
            </a:r>
          </a:p>
          <a:p>
            <a:endParaRPr lang="en-US" dirty="0"/>
          </a:p>
        </p:txBody>
      </p:sp>
    </p:spTree>
    <p:extLst>
      <p:ext uri="{BB962C8B-B14F-4D97-AF65-F5344CB8AC3E}">
        <p14:creationId xmlns:p14="http://schemas.microsoft.com/office/powerpoint/2010/main" val="988754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FBBE4-8877-41EC-09D4-285FBB393A58}"/>
              </a:ext>
            </a:extLst>
          </p:cNvPr>
          <p:cNvSpPr>
            <a:spLocks noGrp="1"/>
          </p:cNvSpPr>
          <p:nvPr>
            <p:ph type="title"/>
          </p:nvPr>
        </p:nvSpPr>
        <p:spPr/>
        <p:txBody>
          <a:bodyPr/>
          <a:lstStyle/>
          <a:p>
            <a:r>
              <a:rPr lang="sr-Latn-RS" dirty="0"/>
              <a:t>INTRACEREBRAL BLEEDING</a:t>
            </a:r>
            <a:endParaRPr lang="en-US" dirty="0"/>
          </a:p>
        </p:txBody>
      </p:sp>
      <p:sp>
        <p:nvSpPr>
          <p:cNvPr id="3" name="Content Placeholder 2">
            <a:extLst>
              <a:ext uri="{FF2B5EF4-FFF2-40B4-BE49-F238E27FC236}">
                <a16:creationId xmlns:a16="http://schemas.microsoft.com/office/drawing/2014/main" id="{B444D0CB-0A3F-43AF-44FB-8ED9DC55730D}"/>
              </a:ext>
            </a:extLst>
          </p:cNvPr>
          <p:cNvSpPr>
            <a:spLocks noGrp="1"/>
          </p:cNvSpPr>
          <p:nvPr>
            <p:ph idx="1"/>
          </p:nvPr>
        </p:nvSpPr>
        <p:spPr/>
        <p:txBody>
          <a:bodyPr>
            <a:normAutofit fontScale="92500" lnSpcReduction="10000"/>
          </a:bodyPr>
          <a:lstStyle/>
          <a:p>
            <a:r>
              <a:rPr lang="en-GB" dirty="0"/>
              <a:t>(1) normalization of arterial blood pressure so that the systolic pressure is around 140 mm of mercury; </a:t>
            </a:r>
            <a:endParaRPr lang="sr-Latn-RS" dirty="0"/>
          </a:p>
          <a:p>
            <a:r>
              <a:rPr lang="en-GB" dirty="0"/>
              <a:t>(2) if the bleeding occurred due to the use of oral anticoagulants vitamin K antagonist (warfarin, </a:t>
            </a:r>
            <a:r>
              <a:rPr lang="en-GB" dirty="0" err="1"/>
              <a:t>acenocoumarol</a:t>
            </a:r>
            <a:r>
              <a:rPr lang="en-GB" dirty="0"/>
              <a:t>), apply freshly frozen plasma (20 ml/kg of body weight) or prothrombin complex concentrate and vitamin K 10 mg intravenously ; </a:t>
            </a:r>
            <a:endParaRPr lang="sr-Latn-RS" dirty="0"/>
          </a:p>
          <a:p>
            <a:r>
              <a:rPr lang="en-GB" dirty="0"/>
              <a:t>(3) if the bleeding occurred due to the previous administration of ant</a:t>
            </a:r>
            <a:r>
              <a:rPr lang="sr-Latn-RS" dirty="0"/>
              <a:t>i</a:t>
            </a:r>
            <a:r>
              <a:rPr lang="en-GB" dirty="0" err="1"/>
              <a:t>aggregat</a:t>
            </a:r>
            <a:r>
              <a:rPr lang="sr-Latn-RS" dirty="0"/>
              <a:t>ory</a:t>
            </a:r>
            <a:r>
              <a:rPr lang="en-GB" dirty="0"/>
              <a:t> drugs, there is no effective </a:t>
            </a:r>
            <a:r>
              <a:rPr lang="sr-Latn-RS" dirty="0"/>
              <a:t>antidot</a:t>
            </a:r>
            <a:r>
              <a:rPr lang="en-GB" dirty="0"/>
              <a:t> to help the patient, except supportive therapy; </a:t>
            </a:r>
            <a:endParaRPr lang="sr-Latn-RS" dirty="0"/>
          </a:p>
          <a:p>
            <a:r>
              <a:rPr lang="en-GB" dirty="0"/>
              <a:t>(4) if the bleeding is caused by the use of dabigatran, the antidote </a:t>
            </a:r>
            <a:r>
              <a:rPr lang="en-GB" b="1" dirty="0" err="1"/>
              <a:t>idarucizumab</a:t>
            </a:r>
            <a:r>
              <a:rPr lang="en-GB" dirty="0"/>
              <a:t> can be used  and if the bleeding is caused by apixaban or rivaroxaban, the antidote is </a:t>
            </a:r>
            <a:r>
              <a:rPr lang="en-GB" b="1" dirty="0" err="1"/>
              <a:t>andexanet</a:t>
            </a:r>
            <a:r>
              <a:rPr lang="en-GB" b="1" dirty="0"/>
              <a:t> alfa</a:t>
            </a:r>
            <a:r>
              <a:rPr lang="en-GB" dirty="0"/>
              <a:t>; </a:t>
            </a:r>
            <a:endParaRPr lang="en-US" dirty="0"/>
          </a:p>
        </p:txBody>
      </p:sp>
    </p:spTree>
    <p:extLst>
      <p:ext uri="{BB962C8B-B14F-4D97-AF65-F5344CB8AC3E}">
        <p14:creationId xmlns:p14="http://schemas.microsoft.com/office/powerpoint/2010/main" val="8684772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1045</Words>
  <Application>Microsoft Office PowerPoint</Application>
  <PresentationFormat>Widescreen</PresentationFormat>
  <Paragraphs>52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Prescribing drugs for cerebrovascular diseases</vt:lpstr>
      <vt:lpstr>Primary prevention of cerebral stroke / TIA</vt:lpstr>
      <vt:lpstr>Secondary prevention of  cerebral stroke / TIA</vt:lpstr>
      <vt:lpstr>TREATMENT OF STROKE - definition</vt:lpstr>
      <vt:lpstr>TREATMENT OF STROKE – evaluation and general measures</vt:lpstr>
      <vt:lpstr>TREATMENT OF STROKE</vt:lpstr>
      <vt:lpstr>THROMBOLYTIC THERAPY</vt:lpstr>
      <vt:lpstr>Anticoagulants and antiaggregatory drugs in stroke</vt:lpstr>
      <vt:lpstr>INTRACEREBRAL BLEEDING</vt:lpstr>
      <vt:lpstr>INTRACEREBRAL BLEEDING – cont.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Master Box</dc:creator>
  <cp:lastModifiedBy>Master Box</cp:lastModifiedBy>
  <cp:revision>10</cp:revision>
  <dcterms:created xsi:type="dcterms:W3CDTF">2023-08-18T10:56:44Z</dcterms:created>
  <dcterms:modified xsi:type="dcterms:W3CDTF">2023-08-18T11:31:09Z</dcterms:modified>
</cp:coreProperties>
</file>